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57" r:id="rId4"/>
    <p:sldId id="271" r:id="rId5"/>
    <p:sldId id="272" r:id="rId6"/>
    <p:sldId id="258" r:id="rId7"/>
    <p:sldId id="259" r:id="rId8"/>
    <p:sldId id="260" r:id="rId9"/>
    <p:sldId id="261" r:id="rId10"/>
    <p:sldId id="263" r:id="rId11"/>
    <p:sldId id="264" r:id="rId12"/>
    <p:sldId id="276" r:id="rId13"/>
    <p:sldId id="275" r:id="rId14"/>
    <p:sldId id="273" r:id="rId15"/>
    <p:sldId id="266" r:id="rId16"/>
    <p:sldId id="274" r:id="rId17"/>
    <p:sldId id="267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B55"/>
    <a:srgbClr val="C70B41"/>
    <a:srgbClr val="A30935"/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9564" autoAdjust="0"/>
  </p:normalViewPr>
  <p:slideViewPr>
    <p:cSldViewPr snapToGrid="0">
      <p:cViewPr>
        <p:scale>
          <a:sx n="75" d="100"/>
          <a:sy n="75" d="100"/>
        </p:scale>
        <p:origin x="-1938" y="-726"/>
      </p:cViewPr>
      <p:guideLst>
        <p:guide orient="horz" pos="2160"/>
        <p:guide pos="3840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2FE69-88CB-4ECE-8AE9-F6FE6DB41A72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F40F-9979-40DE-91E1-719655E2D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 / LARS</a:t>
            </a:r>
          </a:p>
          <a:p>
            <a:r>
              <a:rPr lang="en-US" dirty="0"/>
              <a:t>Welcome to the intermediate presentation of our narrative game “ASUNDER”, formerly known as “Fragments”.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give you a specific example, we started with finding a storyline for the legs.</a:t>
            </a:r>
          </a:p>
          <a:p>
            <a:r>
              <a:rPr lang="en-US" dirty="0"/>
              <a:t>We agreed that legs can be a metaphor for cowardice because they’re very useful to run away.</a:t>
            </a:r>
          </a:p>
          <a:p>
            <a:r>
              <a:rPr lang="en-US" dirty="0"/>
              <a:t>We wanted to transport the idea of running away both on a literal or physical level and the figurative level of fleeing from responsibility.</a:t>
            </a:r>
          </a:p>
          <a:p>
            <a:r>
              <a:rPr lang="en-US" dirty="0"/>
              <a:t>This led to the story of our protagonist carelessly dropping a cigarette in a remote forest.</a:t>
            </a:r>
          </a:p>
          <a:p>
            <a:r>
              <a:rPr lang="en-US" dirty="0"/>
              <a:t>Unfortunately, this leads to a wildfire and the character is already about to call the firefighters when they drop their phone and run away to escape potential consequences.</a:t>
            </a:r>
          </a:p>
          <a:p>
            <a:r>
              <a:rPr lang="en-US" dirty="0"/>
              <a:t>So this is one of the short stories you will experience in both, the gameplay and the 2D memory shards.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POSITIONING IN MEDIA HISTORY]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We weren’t really inspired by specific games when coming up with the idea for “ASUNDER”.</a:t>
            </a:r>
          </a:p>
          <a:p>
            <a:r>
              <a:rPr lang="en-US" dirty="0"/>
              <a:t>Nevertheless, we are following certain modern trends from not only video games, but media in general.</a:t>
            </a:r>
          </a:p>
          <a:p>
            <a:r>
              <a:rPr lang="en-US" dirty="0"/>
              <a:t>As for the first trend, there are popular digital games that take place in the protagonist’s mind.</a:t>
            </a:r>
          </a:p>
          <a:p>
            <a:r>
              <a:rPr lang="en-US" dirty="0"/>
              <a:t>Gris and Psychonauts are examples for that.</a:t>
            </a:r>
          </a:p>
          <a:p>
            <a:r>
              <a:rPr lang="en-US" dirty="0"/>
              <a:t>Apart from that, our game relies on visual storytelling exclusively.</a:t>
            </a:r>
          </a:p>
          <a:p>
            <a:r>
              <a:rPr lang="en-US" dirty="0"/>
              <a:t>That’s something Beyond Eyes and The Unfinished Swamp do as well.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These trends were exclusive to games.</a:t>
            </a:r>
          </a:p>
          <a:p>
            <a:r>
              <a:rPr lang="en-US" dirty="0"/>
              <a:t>We’re also following a general trend in media to open up to issues of mental health.</a:t>
            </a:r>
          </a:p>
          <a:p>
            <a:r>
              <a:rPr lang="en-US" dirty="0"/>
              <a:t>The series Thirteen Reasons Why is one very popular example for that.</a:t>
            </a:r>
          </a:p>
          <a:p>
            <a:r>
              <a:rPr lang="en-US" dirty="0"/>
              <a:t>More specifically, we’re dealing with learning to live with one’s own flaws and past actions.</a:t>
            </a:r>
          </a:p>
          <a:p>
            <a:r>
              <a:rPr lang="en-US" dirty="0"/>
              <a:t>Getting Over It is a game that presents this theme in its title already.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THIAGO FOR TECHNICAL ASPECTS]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65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We decided very early on to use Unreal Engine 4 to build ASUNDER.</a:t>
            </a:r>
          </a:p>
          <a:p>
            <a:r>
              <a:rPr lang="en-US" dirty="0"/>
              <a:t>Right now we’re developing on version 4.22.2 which was the latest one when we started the project.</a:t>
            </a:r>
          </a:p>
          <a:p>
            <a:r>
              <a:rPr lang="en-US" dirty="0"/>
              <a:t>Also, we agreed to use the visual scripting system Blueprints because of the way it’s integrated into Unreal and so that non-programmers can do some of the coding work if need be.</a:t>
            </a:r>
          </a:p>
          <a:p>
            <a:r>
              <a:rPr lang="en-US" dirty="0"/>
              <a:t>To make sure everyone has the most recent version of the project at hands, we’re relying on GitHub for source control.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THIAGO</a:t>
            </a:r>
          </a:p>
          <a:p>
            <a:r>
              <a:rPr lang="en-US" dirty="0"/>
              <a:t>The way we set up the different abilities was to create an individual blueprint component for each ability handling its functionality.</a:t>
            </a:r>
          </a:p>
          <a:p>
            <a:r>
              <a:rPr lang="en-US" dirty="0"/>
              <a:t>They all inherit from a parent ability class which is responsible for e.g. starting an ability or deactivating its use.</a:t>
            </a:r>
          </a:p>
          <a:p>
            <a:r>
              <a:rPr lang="en-US" dirty="0"/>
              <a:t>With that quite modular approach, our character class is kept organized and only has to contain a component for each ability.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TRIX FOR SOME PROGRESS </a:t>
            </a:r>
            <a:r>
              <a:rPr lang="en-US" u="none" dirty="0"/>
              <a:t>UPDATES FROM</a:t>
            </a:r>
            <a:r>
              <a:rPr lang="en-US" dirty="0"/>
              <a:t> THE ART DEPARTMENT]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2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Here you can see the final concept for our main character.</a:t>
            </a:r>
          </a:p>
          <a:p>
            <a:r>
              <a:rPr lang="en-US" dirty="0"/>
              <a:t>Because of the game’s structure, they need to have different stages they can be in.</a:t>
            </a:r>
          </a:p>
          <a:p>
            <a:r>
              <a:rPr lang="en-US" dirty="0"/>
              <a:t>Particle effects will indicate which parts are still missing.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Alex took my 2D concept and turned it into a fully rigged and skinned 3D mesh that you can see here.</a:t>
            </a:r>
          </a:p>
          <a:p>
            <a:r>
              <a:rPr lang="en-US" dirty="0"/>
              <a:t>We decided to model the fully assembled character first and then later split them up into the various parts.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3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Apart from designing the character, we also had to figure out the look of the game world.</a:t>
            </a:r>
          </a:p>
          <a:p>
            <a:r>
              <a:rPr lang="en-US" dirty="0"/>
              <a:t>A key part here were these three doors leading the player to the next area.</a:t>
            </a:r>
          </a:p>
          <a:p>
            <a:r>
              <a:rPr lang="en-US" dirty="0"/>
              <a:t>Each area has its own color theme (mainly accents) that is reflected in the doors and they also hint at the body part you are going to find.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8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TRIX</a:t>
            </a:r>
          </a:p>
          <a:p>
            <a:r>
              <a:rPr lang="en-US" dirty="0"/>
              <a:t>That’s the latest news from the art department.</a:t>
            </a:r>
          </a:p>
          <a:p>
            <a:r>
              <a:rPr lang="en-US" dirty="0"/>
              <a:t>Now, let’s have a look at about a minute of gameplay taking place in the final part of the game.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Thank you very much for your attention.</a:t>
            </a:r>
          </a:p>
          <a:p>
            <a:r>
              <a:rPr lang="en-US" dirty="0"/>
              <a:t>Are there any questions?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64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Question we received was “How deep is your love?”</a:t>
            </a:r>
          </a:p>
          <a:p>
            <a:r>
              <a:rPr lang="en-US" dirty="0"/>
              <a:t>Didn’t want to tell a classical love story</a:t>
            </a:r>
          </a:p>
          <a:p>
            <a:r>
              <a:rPr lang="en-US" dirty="0"/>
              <a:t>Now about learning to love / accept yourself</a:t>
            </a:r>
          </a:p>
          <a:p>
            <a:r>
              <a:rPr lang="en-US" dirty="0"/>
              <a:t>Play in mind of character with many past regrets</a:t>
            </a:r>
          </a:p>
          <a:p>
            <a:r>
              <a:rPr lang="en-US" dirty="0"/>
              <a:t>Have to reassemble the character both figuratively and literally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ALEX FOR GENERAL INFORMATION]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4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give you a basic overview, ASUNDER is a…</a:t>
            </a:r>
          </a:p>
          <a:p>
            <a:r>
              <a:rPr lang="en-US" dirty="0"/>
              <a:t>…puzzle game</a:t>
            </a:r>
          </a:p>
          <a:p>
            <a:r>
              <a:rPr lang="en-US" dirty="0"/>
              <a:t>…in 3D space</a:t>
            </a:r>
          </a:p>
          <a:p>
            <a:r>
              <a:rPr lang="en-US" dirty="0"/>
              <a:t>…experienced from a 3</a:t>
            </a:r>
            <a:r>
              <a:rPr lang="en-US" baseline="30000" dirty="0"/>
              <a:t>rd</a:t>
            </a:r>
            <a:r>
              <a:rPr lang="en-US" dirty="0"/>
              <a:t> person view</a:t>
            </a:r>
          </a:p>
          <a:p>
            <a:r>
              <a:rPr lang="en-US" dirty="0"/>
              <a:t>…for PC with gamepad support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2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The target group we’re aiming at…</a:t>
            </a:r>
          </a:p>
          <a:p>
            <a:r>
              <a:rPr lang="en-US" dirty="0"/>
              <a:t>…is between 25-35 years old</a:t>
            </a:r>
          </a:p>
          <a:p>
            <a:r>
              <a:rPr lang="en-US" dirty="0"/>
              <a:t>…is of all genders</a:t>
            </a:r>
          </a:p>
          <a:p>
            <a:r>
              <a:rPr lang="en-US" dirty="0"/>
              <a:t>…plays games somewhat regularly</a:t>
            </a:r>
          </a:p>
          <a:p>
            <a:r>
              <a:rPr lang="en-US" dirty="0"/>
              <a:t>…prefers implicit storytelling</a:t>
            </a:r>
          </a:p>
          <a:p>
            <a:r>
              <a:rPr lang="en-US" dirty="0"/>
              <a:t>…is interested in mental phenomena</a:t>
            </a:r>
          </a:p>
          <a:p>
            <a:r>
              <a:rPr lang="en-US" dirty="0"/>
              <a:t>…does not have too much leisure time for playing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  <a:p>
            <a:r>
              <a:rPr lang="en-US" dirty="0"/>
              <a:t>To make sure we can live up to our vision we decided to…</a:t>
            </a:r>
          </a:p>
          <a:p>
            <a:r>
              <a:rPr lang="en-US" dirty="0"/>
              <a:t>…have a final concept until 9</a:t>
            </a:r>
            <a:r>
              <a:rPr lang="en-US" baseline="30000" dirty="0"/>
              <a:t>th</a:t>
            </a:r>
            <a:r>
              <a:rPr lang="en-US" dirty="0"/>
              <a:t> of June</a:t>
            </a:r>
          </a:p>
          <a:p>
            <a:r>
              <a:rPr lang="en-US" dirty="0"/>
              <a:t>…create a vertical slice of the first level until 23</a:t>
            </a:r>
            <a:r>
              <a:rPr lang="en-US" baseline="30000" dirty="0"/>
              <a:t>rd</a:t>
            </a:r>
            <a:endParaRPr lang="en-US" dirty="0"/>
          </a:p>
          <a:p>
            <a:r>
              <a:rPr lang="en-US" dirty="0"/>
              <a:t>…add basic versions of the other levels until 7</a:t>
            </a:r>
            <a:r>
              <a:rPr lang="en-US" baseline="30000" dirty="0"/>
              <a:t>th</a:t>
            </a:r>
            <a:r>
              <a:rPr lang="en-US" dirty="0"/>
              <a:t> of July</a:t>
            </a:r>
          </a:p>
          <a:p>
            <a:r>
              <a:rPr lang="en-US" dirty="0"/>
              <a:t>…and be done with everything until the 16</a:t>
            </a:r>
            <a:r>
              <a:rPr lang="en-US" baseline="30000" dirty="0"/>
              <a:t>th</a:t>
            </a:r>
            <a:r>
              <a:rPr lang="en-US" dirty="0"/>
              <a:t> so there’s a bit of time for polishing and the final presentation</a:t>
            </a:r>
          </a:p>
          <a:p>
            <a:r>
              <a:rPr lang="en-US" dirty="0"/>
              <a:t>[PASS ON TO DANIEL FOR MECHANICAL SIDE OF DESIGN]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20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The basic structure of the game focuses around the central HUB and the body part areas.</a:t>
            </a:r>
          </a:p>
          <a:p>
            <a:r>
              <a:rPr lang="en-US" dirty="0"/>
              <a:t>You start in the HUB playing just the head.</a:t>
            </a:r>
          </a:p>
          <a:p>
            <a:r>
              <a:rPr lang="en-US" dirty="0"/>
              <a:t>Then you enter the first area and grab your legs before returning to the HUB to unlock the next area.</a:t>
            </a:r>
          </a:p>
          <a:p>
            <a:r>
              <a:rPr lang="en-US" dirty="0"/>
              <a:t>This is repeated until you collected all body parts.</a:t>
            </a:r>
          </a:p>
          <a:p>
            <a:r>
              <a:rPr lang="en-US" dirty="0"/>
              <a:t>Fully reassembled you find a way in the HUB to exit the mind world.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On a high level, the gameplay loop looks something like that.</a:t>
            </a:r>
          </a:p>
          <a:p>
            <a:r>
              <a:rPr lang="en-US" dirty="0"/>
              <a:t>You enter an area, then you have a look at it and find the body part you need to reach.</a:t>
            </a:r>
          </a:p>
          <a:p>
            <a:r>
              <a:rPr lang="en-US" dirty="0"/>
              <a:t>To get there, some sort of puzzle has to be solved, which usually involved combining the abilities you collected so far.</a:t>
            </a:r>
          </a:p>
          <a:p>
            <a:r>
              <a:rPr lang="en-US" dirty="0"/>
              <a:t>With the new body part picked up, you return to the HUB and use the new ability to unlock the next area.</a:t>
            </a:r>
          </a:p>
          <a:p>
            <a:r>
              <a:rPr lang="en-US" dirty="0"/>
              <a:t>Repeat.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5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  <a:p>
            <a:r>
              <a:rPr lang="en-US" dirty="0"/>
              <a:t>Each body part you find grants access to a new ability.</a:t>
            </a:r>
          </a:p>
          <a:p>
            <a:r>
              <a:rPr lang="en-US" dirty="0"/>
              <a:t>To make the game intuitive and easily accessible, we wanted to link the abilities to what the body parts are used for in real life.</a:t>
            </a:r>
          </a:p>
          <a:p>
            <a:r>
              <a:rPr lang="en-US" dirty="0"/>
              <a:t>The legs enable you to run up walls to reach places unavailable before.</a:t>
            </a:r>
          </a:p>
          <a:p>
            <a:r>
              <a:rPr lang="en-US" dirty="0"/>
              <a:t>With the torso, you can breathe out and push away light objects nearby.</a:t>
            </a:r>
          </a:p>
          <a:p>
            <a:r>
              <a:rPr lang="en-US" dirty="0"/>
              <a:t>Finally, the arms let you grab onto solid surfaces and be launched towards whatever you hit.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[PASS ON TO LARS FOR NARRATIVE ASPECTS]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LARS</a:t>
            </a:r>
          </a:p>
          <a:p>
            <a:r>
              <a:rPr lang="en-US" dirty="0"/>
              <a:t>To make sure every person can enjoy ASUNDER, the game will be available in all 7111 languages of the world.</a:t>
            </a:r>
          </a:p>
          <a:p>
            <a:r>
              <a:rPr lang="en-US" dirty="0"/>
              <a:t>This is actually not that difficult for us because, well… there will be no text at all in the game.</a:t>
            </a:r>
          </a:p>
          <a:p>
            <a:r>
              <a:rPr lang="en-US" dirty="0"/>
              <a:t>Instead, the story will be told mainly through the environment and the tasks you have to complete in gameplay.</a:t>
            </a:r>
          </a:p>
          <a:p>
            <a:r>
              <a:rPr lang="en-US" dirty="0"/>
              <a:t>Our protagonist has burdened themselves with guilt in the past so every lost body part is connected to a painful memory of a past event.</a:t>
            </a:r>
          </a:p>
          <a:p>
            <a:r>
              <a:rPr lang="en-US" dirty="0"/>
              <a:t>This means that we’re telling 3 short stories in addition to the plot of working through these memories and learning to accept one’s own flaws.</a:t>
            </a:r>
          </a:p>
          <a:p>
            <a:r>
              <a:rPr lang="en-US" dirty="0"/>
              <a:t>Apart from the 3D environment, the players will be able to discover 2D memories illustrating the past events.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3.wdp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00_HARDDRIVE\03_STUDIES\03_CGL\02 SUMMER 19\09_NARRATIVE\BrainDrainInteractive\Deliverables\Second Deliverables\Presentation Assets\Images_01 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"/>
    </mc:Choice>
    <mc:Fallback xmlns="">
      <p:transition spd="slow" advTm="43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431772B8-60F7-4273-B92C-2A4D43E72F97}"/>
              </a:ext>
            </a:extLst>
          </p:cNvPr>
          <p:cNvSpPr txBox="1"/>
          <p:nvPr/>
        </p:nvSpPr>
        <p:spPr>
          <a:xfrm>
            <a:off x="2207793" y="5747234"/>
            <a:ext cx="2295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dobe Garamond Pro" pitchFamily="18" charset="0"/>
              </a:rPr>
              <a:t>Cowardice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6DB505B0-E93A-4810-83C9-30A478AA7C0C}"/>
              </a:ext>
            </a:extLst>
          </p:cNvPr>
          <p:cNvSpPr txBox="1"/>
          <p:nvPr/>
        </p:nvSpPr>
        <p:spPr>
          <a:xfrm>
            <a:off x="745817" y="392746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NARRATIVE</a:t>
            </a:r>
          </a:p>
        </p:txBody>
      </p:sp>
      <p:pic>
        <p:nvPicPr>
          <p:cNvPr id="11" name="Grafik 10" descr="Ein Bild, das Person, Frau, Kleidung enthält.&#10;&#10;Automatisch generierte Beschreibung">
            <a:extLst>
              <a:ext uri="{FF2B5EF4-FFF2-40B4-BE49-F238E27FC236}">
                <a16:creationId xmlns:a16="http://schemas.microsoft.com/office/drawing/2014/main" xmlns="" id="{09DDF33E-0C27-4593-9651-96FE43DD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75156" y="777466"/>
            <a:ext cx="2227945" cy="4967716"/>
          </a:xfrm>
          <a:prstGeom prst="rect">
            <a:avLst/>
          </a:prstGeom>
        </p:spPr>
      </p:pic>
      <p:pic>
        <p:nvPicPr>
          <p:cNvPr id="17" name="Grafik 16" descr="Ein Bild, das dunkel enthält.&#10;&#10;Automatisch generierte Beschreibung">
            <a:extLst>
              <a:ext uri="{FF2B5EF4-FFF2-40B4-BE49-F238E27FC236}">
                <a16:creationId xmlns:a16="http://schemas.microsoft.com/office/drawing/2014/main" xmlns="" id="{EA14D310-4EAE-4BB9-BC98-6A281E72F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55" y="1254020"/>
            <a:ext cx="6039267" cy="4493214"/>
          </a:xfrm>
          <a:prstGeom prst="rect">
            <a:avLst/>
          </a:prstGeom>
          <a:effectLst>
            <a:reflection stA="27000" endPos="1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1784884" y="666032"/>
            <a:ext cx="888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latin typeface="Cinzel" pitchFamily="50" charset="0"/>
              </a:rPr>
              <a:t>POSITION IN 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MEDIA HISTORY</a:t>
            </a:r>
          </a:p>
        </p:txBody>
      </p:sp>
      <p:pic>
        <p:nvPicPr>
          <p:cNvPr id="8" name="Grafik 7" descr="Ein Bild, das Vogel enthält.&#10;&#10;Automatisch generierte Beschreibung">
            <a:extLst>
              <a:ext uri="{FF2B5EF4-FFF2-40B4-BE49-F238E27FC236}">
                <a16:creationId xmlns:a16="http://schemas.microsoft.com/office/drawing/2014/main" xmlns="" id="{74C42A64-48F5-480E-8E79-93DB9D9E40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3" y="1652842"/>
            <a:ext cx="5701680" cy="4213086"/>
          </a:xfrm>
          <a:prstGeom prst="rect">
            <a:avLst/>
          </a:prstGeom>
        </p:spPr>
      </p:pic>
      <p:pic>
        <p:nvPicPr>
          <p:cNvPr id="14" name="Grafik 13" descr="Ein Bild, das drinnen enthält.&#10;&#10;Automatisch generierte Beschreibung">
            <a:extLst>
              <a:ext uri="{FF2B5EF4-FFF2-40B4-BE49-F238E27FC236}">
                <a16:creationId xmlns:a16="http://schemas.microsoft.com/office/drawing/2014/main" xmlns="" id="{8D3EF1A7-965F-40BD-8386-B13819EDB8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211" y="1802324"/>
            <a:ext cx="5305885" cy="392062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FA6E3BC2-4E95-41B4-BFDF-A0238517A5DD}"/>
              </a:ext>
            </a:extLst>
          </p:cNvPr>
          <p:cNvSpPr txBox="1"/>
          <p:nvPr/>
        </p:nvSpPr>
        <p:spPr>
          <a:xfrm>
            <a:off x="1973726" y="5783042"/>
            <a:ext cx="3173516" cy="578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World of the mind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AA4BFFF4-2FD4-4E60-B6F1-E445D4579C33}"/>
              </a:ext>
            </a:extLst>
          </p:cNvPr>
          <p:cNvSpPr txBox="1"/>
          <p:nvPr/>
        </p:nvSpPr>
        <p:spPr>
          <a:xfrm>
            <a:off x="7173139" y="5783042"/>
            <a:ext cx="3049831" cy="578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dobe Garamond Pro" pitchFamily="18" charset="0"/>
              </a:rPr>
              <a:t>Visual storytelling</a:t>
            </a:r>
          </a:p>
        </p:txBody>
      </p:sp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FA6E3BC2-4E95-41B4-BFDF-A0238517A5DD}"/>
              </a:ext>
            </a:extLst>
          </p:cNvPr>
          <p:cNvSpPr txBox="1"/>
          <p:nvPr/>
        </p:nvSpPr>
        <p:spPr>
          <a:xfrm>
            <a:off x="1911823" y="5765642"/>
            <a:ext cx="2674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Mental health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AA4BFFF4-2FD4-4E60-B6F1-E445D4579C33}"/>
              </a:ext>
            </a:extLst>
          </p:cNvPr>
          <p:cNvSpPr txBox="1"/>
          <p:nvPr/>
        </p:nvSpPr>
        <p:spPr>
          <a:xfrm>
            <a:off x="7471722" y="5765642"/>
            <a:ext cx="289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dobe Garamond Pro" pitchFamily="18" charset="0"/>
              </a:rPr>
              <a:t>Self-acceptance</a:t>
            </a:r>
          </a:p>
        </p:txBody>
      </p:sp>
      <p:pic>
        <p:nvPicPr>
          <p:cNvPr id="3" name="Grafik 2" descr="Ein Bild, das drinnen, Wand, Himmel, Objekt enthält.&#10;&#10;Automatisch generierte Beschreibung">
            <a:extLst>
              <a:ext uri="{FF2B5EF4-FFF2-40B4-BE49-F238E27FC236}">
                <a16:creationId xmlns:a16="http://schemas.microsoft.com/office/drawing/2014/main" xmlns="" id="{C6BE1D9B-24AB-46BF-8BA5-34A6442440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7" y="1559679"/>
            <a:ext cx="5580632" cy="4123642"/>
          </a:xfrm>
          <a:prstGeom prst="rect">
            <a:avLst/>
          </a:prstGeom>
        </p:spPr>
      </p:pic>
      <p:pic>
        <p:nvPicPr>
          <p:cNvPr id="7" name="Grafik 6" descr="Ein Bild, das Tisch, Himmel, drinnen enthält.&#10;&#10;Automatisch generierte Beschreibung">
            <a:extLst>
              <a:ext uri="{FF2B5EF4-FFF2-40B4-BE49-F238E27FC236}">
                <a16:creationId xmlns:a16="http://schemas.microsoft.com/office/drawing/2014/main" xmlns="" id="{E1033FD3-AB6F-454E-8B01-9751301912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88" y="1490661"/>
            <a:ext cx="5767440" cy="4261678"/>
          </a:xfrm>
          <a:prstGeom prst="rect">
            <a:avLst/>
          </a:prstGeom>
        </p:spPr>
      </p:pic>
      <p:sp>
        <p:nvSpPr>
          <p:cNvPr id="10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1784884" y="666032"/>
            <a:ext cx="888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latin typeface="Cinzel" pitchFamily="50" charset="0"/>
              </a:rPr>
              <a:t>POSITION IN </a:t>
            </a:r>
            <a:r>
              <a:rPr lang="en-US" sz="4000" b="1" spc="300" dirty="0">
                <a:solidFill>
                  <a:schemeClr val="bg1"/>
                </a:solidFill>
                <a:latin typeface="Cinzel" pitchFamily="50" charset="0"/>
              </a:rPr>
              <a:t>MEDIA HISTORY</a:t>
            </a:r>
          </a:p>
        </p:txBody>
      </p:sp>
    </p:spTree>
    <p:extLst>
      <p:ext uri="{BB962C8B-B14F-4D97-AF65-F5344CB8AC3E}">
        <p14:creationId xmlns:p14="http://schemas.microsoft.com/office/powerpoint/2010/main" val="103891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7767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latin typeface="Cinzel" pitchFamily="50" charset="0"/>
              </a:rPr>
              <a:t>TECHNICAL APPROACH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xmlns="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70" y="2214928"/>
            <a:ext cx="1817056" cy="1817056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xmlns="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66" y="1561654"/>
            <a:ext cx="2524759" cy="252475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973" y="4331490"/>
            <a:ext cx="1750497" cy="17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8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xmlns="" id="{5D8D9D37-07FD-4610-BD41-401623D5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52" y="3429001"/>
            <a:ext cx="3555555" cy="85871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xmlns="" id="{8298B30C-A377-4711-943E-4C7FFCCCF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664" y="2026666"/>
            <a:ext cx="2849096" cy="85871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xmlns="" id="{3E703EB1-B3EA-4039-9B81-76F4A063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3" y="3453989"/>
            <a:ext cx="5103630" cy="85871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xmlns="" id="{8F62D967-511D-4212-B09F-38BD9C5A3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62" y="5623413"/>
            <a:ext cx="2917980" cy="85871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xmlns="" id="{E1E8FE42-903E-4F07-BEED-8697D09B2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44" y="5623413"/>
            <a:ext cx="2634836" cy="85871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xmlns="" id="{7E1150E8-EECA-4CB8-8B80-729755992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167" y="5623413"/>
            <a:ext cx="2168284" cy="85871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xmlns="" id="{DC937BD3-5BB5-4771-9478-C4F14C679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371" y="1966492"/>
            <a:ext cx="5560918" cy="9966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652544" y="431149"/>
            <a:ext cx="61269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latin typeface="Cinzel" pitchFamily="50" charset="0"/>
              </a:rPr>
              <a:t>CLASS STRUCTURE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4F93B4E4-CFF2-4052-84D0-60314B6BD10F}"/>
              </a:ext>
            </a:extLst>
          </p:cNvPr>
          <p:cNvSpPr txBox="1"/>
          <p:nvPr/>
        </p:nvSpPr>
        <p:spPr>
          <a:xfrm>
            <a:off x="1826192" y="2142123"/>
            <a:ext cx="1930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Character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97FFF186-09BC-4A44-A53B-6E46A9E77EA8}"/>
              </a:ext>
            </a:extLst>
          </p:cNvPr>
          <p:cNvSpPr txBox="1"/>
          <p:nvPr/>
        </p:nvSpPr>
        <p:spPr>
          <a:xfrm>
            <a:off x="502686" y="3576985"/>
            <a:ext cx="4385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Third Person Character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C04E852F-A2C8-4231-9D52-F397B5244E90}"/>
              </a:ext>
            </a:extLst>
          </p:cNvPr>
          <p:cNvSpPr txBox="1"/>
          <p:nvPr/>
        </p:nvSpPr>
        <p:spPr>
          <a:xfrm>
            <a:off x="6993672" y="3567466"/>
            <a:ext cx="2641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Ability Parent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xmlns="" id="{EE05EF43-E244-4BC7-BEA8-6E5C226BF029}"/>
              </a:ext>
            </a:extLst>
          </p:cNvPr>
          <p:cNvSpPr txBox="1"/>
          <p:nvPr/>
        </p:nvSpPr>
        <p:spPr>
          <a:xfrm>
            <a:off x="4021218" y="5803926"/>
            <a:ext cx="2629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dobe Garamond Pro" pitchFamily="18" charset="0"/>
              </a:rPr>
              <a:t>Wall Run Ability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F8B7105E-1F6D-45B6-B603-F9C224628FCD}"/>
              </a:ext>
            </a:extLst>
          </p:cNvPr>
          <p:cNvSpPr txBox="1"/>
          <p:nvPr/>
        </p:nvSpPr>
        <p:spPr>
          <a:xfrm>
            <a:off x="7278394" y="5803926"/>
            <a:ext cx="2216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dobe Garamond Pro" pitchFamily="18" charset="0"/>
              </a:rPr>
              <a:t>Breath Ability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xmlns="" id="{4184E0B6-A735-4BF4-99E1-AB2960896AD6}"/>
              </a:ext>
            </a:extLst>
          </p:cNvPr>
          <p:cNvSpPr txBox="1"/>
          <p:nvPr/>
        </p:nvSpPr>
        <p:spPr>
          <a:xfrm>
            <a:off x="9928500" y="5818439"/>
            <a:ext cx="2111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dobe Garamond Pro" pitchFamily="18" charset="0"/>
              </a:rPr>
              <a:t>Hook Ability </a:t>
            </a:r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xmlns="" id="{5E0636A5-A4C7-4B4C-85B2-5F5F5DA1C2C2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5400000">
            <a:off x="6176342" y="3431925"/>
            <a:ext cx="1335698" cy="304727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xmlns="" id="{EC0B0BF3-9EA1-446C-91AB-0AD5EE5662D2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 rot="16200000" flipH="1">
            <a:off x="9005220" y="3650324"/>
            <a:ext cx="1335698" cy="261047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xmlns="" id="{B91D2301-6601-4420-8FE7-205E99483955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>
            <a:off x="8367830" y="2963186"/>
            <a:ext cx="0" cy="465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xmlns="" id="{62386828-56CE-4238-8584-8AFE42740CE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8365062" y="4881287"/>
            <a:ext cx="0" cy="742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xmlns="" id="{4CAB9E1F-3211-4247-B090-12905AADE4D3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flipH="1">
            <a:off x="2795688" y="2885380"/>
            <a:ext cx="4524" cy="56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39542" y="2132857"/>
            <a:ext cx="4170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Adobe Garamond Pro" pitchFamily="18" charset="0"/>
              </a:rPr>
              <a:t>Blueprint Component</a:t>
            </a:r>
            <a:endParaRPr lang="en-GB" sz="3600" dirty="0">
              <a:latin typeface="Adobe Garamond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3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Puppe, Spielzeug enthält.&#10;&#10;Automatisch generierte Beschreibung">
            <a:extLst>
              <a:ext uri="{FF2B5EF4-FFF2-40B4-BE49-F238E27FC236}">
                <a16:creationId xmlns:a16="http://schemas.microsoft.com/office/drawing/2014/main" xmlns="" id="{105CD78F-4CAE-4575-83CF-3AB1EF178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23" y="735966"/>
            <a:ext cx="11401751" cy="59979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561959" y="320468"/>
            <a:ext cx="1514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>
                <a:solidFill>
                  <a:schemeClr val="bg1"/>
                </a:solidFill>
                <a:latin typeface="Cinzel" pitchFamily="50" charset="0"/>
              </a:rPr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7F0C146D-E014-4B54-AB71-D61FCD8E98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pic>
        <p:nvPicPr>
          <p:cNvPr id="5" name="CharacterIdle_Render">
            <a:hlinkClick r:id="" action="ppaction://media"/>
            <a:extLst>
              <a:ext uri="{FF2B5EF4-FFF2-40B4-BE49-F238E27FC236}">
                <a16:creationId xmlns:a16="http://schemas.microsoft.com/office/drawing/2014/main" xmlns="" id="{193D4705-7655-4E77-BF75-330C0DF663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2484" t="6496" r="12484" b="6496"/>
          <a:stretch/>
        </p:blipFill>
        <p:spPr>
          <a:xfrm>
            <a:off x="1521916" y="445477"/>
            <a:ext cx="9148166" cy="5967046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glow rad="127000">
              <a:schemeClr val="bg1">
                <a:alpha val="40000"/>
              </a:schemeClr>
            </a:glow>
            <a:outerShdw blurRad="165100" dist="165100" dir="3600000" algn="ctr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2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xmlns="" id="{43E8B193-41B1-4E66-ACF3-11377C923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8343" r="2181" b="11282"/>
          <a:stretch/>
        </p:blipFill>
        <p:spPr>
          <a:xfrm>
            <a:off x="542347" y="2688320"/>
            <a:ext cx="11107302" cy="3848892"/>
          </a:xfrm>
          <a:prstGeom prst="rect">
            <a:avLst/>
          </a:prstGeom>
          <a:effectLst/>
        </p:spPr>
      </p:pic>
      <p:pic>
        <p:nvPicPr>
          <p:cNvPr id="15364" name="Picture 4" descr="D:\00_HARDDRIVE\03_STUDIES\03_CGL\02 SUMMER 19\09_NARRATIVE\BrainDrainInteractive\Art\Memory Shards\Arms Area Memories\I_Arms Memories_Scene0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463183"/>
            <a:ext cx="2775855" cy="20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D:\00_HARDDRIVE\03_STUDIES\03_CGL\02 SUMMER 19\09_NARRATIVE\BrainDrainInteractive\Art\Memory Shards\Legs Area Memories\I_Leg Memories_Scene04_v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55" y="463182"/>
            <a:ext cx="2619829" cy="194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D:\00_HARDDRIVE\03_STUDIES\03_CGL\02 SUMMER 19\09_NARRATIVE\BrainDrainInteractive\Art\Memory Shards\Torso Area Memories\I_Torso Memories_Scene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72" y="463182"/>
            <a:ext cx="2775855" cy="20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"/>
    </mc:Choice>
    <mc:Fallback xmlns="">
      <p:transition spd="slow" advTm="45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xmlns="" id="{3C629285-4540-4EAD-8E97-9A44C4C3DD9D}"/>
              </a:ext>
            </a:extLst>
          </p:cNvPr>
          <p:cNvSpPr/>
          <p:nvPr/>
        </p:nvSpPr>
        <p:spPr>
          <a:xfrm>
            <a:off x="3111304" y="424388"/>
            <a:ext cx="59693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GAMEPLAY VIDEO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xmlns="" id="{FAB744F8-C574-42AC-A123-EEC0D1119A17}"/>
              </a:ext>
            </a:extLst>
          </p:cNvPr>
          <p:cNvGrpSpPr/>
          <p:nvPr/>
        </p:nvGrpSpPr>
        <p:grpSpPr>
          <a:xfrm>
            <a:off x="4792627" y="1603112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xmlns="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02D5E86B-016C-44AD-904C-6DA5A8A0E0EE}"/>
              </a:ext>
            </a:extLst>
          </p:cNvPr>
          <p:cNvSpPr txBox="1"/>
          <p:nvPr/>
        </p:nvSpPr>
        <p:spPr>
          <a:xfrm>
            <a:off x="4046145" y="4493887"/>
            <a:ext cx="4099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1:00 of gameplay</a:t>
            </a:r>
          </a:p>
          <a:p>
            <a:pPr algn="ctr"/>
            <a:r>
              <a:rPr lang="en-US" sz="3600" dirty="0">
                <a:latin typeface="Adobe Garamond Pro" pitchFamily="18" charset="0"/>
              </a:rPr>
              <a:t>footage</a:t>
            </a:r>
          </a:p>
        </p:txBody>
      </p: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D:\00_HARDDRIVE\03_STUDIES\03_CGL\02 SUMMER 19\09_NARRATIVE\BrainDrainInteractive\Art\Team Avatars\Untitled-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">
            <a:extLst>
              <a:ext uri="{FF2B5EF4-FFF2-40B4-BE49-F238E27FC236}">
                <a16:creationId xmlns:a16="http://schemas.microsoft.com/office/drawing/2014/main" xmlns="" id="{3C629285-4540-4EAD-8E97-9A44C4C3DD9D}"/>
              </a:ext>
            </a:extLst>
          </p:cNvPr>
          <p:cNvSpPr/>
          <p:nvPr/>
        </p:nvSpPr>
        <p:spPr>
          <a:xfrm>
            <a:off x="4209428" y="424388"/>
            <a:ext cx="37731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pc="300" dirty="0" smtClean="0">
                <a:solidFill>
                  <a:schemeClr val="bg1"/>
                </a:solidFill>
                <a:latin typeface="Cinzel" pitchFamily="50" charset="0"/>
              </a:rPr>
              <a:t>Thank you!</a:t>
            </a:r>
            <a:endParaRPr lang="en-US" sz="4000" b="1" spc="300" dirty="0">
              <a:solidFill>
                <a:schemeClr val="bg1"/>
              </a:solidFill>
              <a:latin typeface="Cinzel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52"/>
    </mc:Choice>
    <mc:Fallback xmlns="">
      <p:transition spd="slow" advTm="4295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281897EA-BC3E-4651-85B7-14348AA87100}"/>
              </a:ext>
            </a:extLst>
          </p:cNvPr>
          <p:cNvSpPr txBox="1"/>
          <p:nvPr/>
        </p:nvSpPr>
        <p:spPr>
          <a:xfrm>
            <a:off x="485854" y="458675"/>
            <a:ext cx="8633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latin typeface="Cinzel" pitchFamily="50" charset="0"/>
              </a:rPr>
              <a:t>HOW DEEP IS YOUR </a:t>
            </a:r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LOVE?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553D3F7C-884F-4A9E-87A9-F466A5004F4F}"/>
              </a:ext>
            </a:extLst>
          </p:cNvPr>
          <p:cNvSpPr txBox="1"/>
          <p:nvPr/>
        </p:nvSpPr>
        <p:spPr>
          <a:xfrm>
            <a:off x="1480146" y="2223612"/>
            <a:ext cx="3193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" pitchFamily="18" charset="0"/>
              </a:rPr>
              <a:t>Self-acceptance</a:t>
            </a:r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  <a:latin typeface="Adobe Garamond Pro" pitchFamily="18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6EFB1219-C5BD-42D2-A141-B175CBF76CBD}"/>
              </a:ext>
            </a:extLst>
          </p:cNvPr>
          <p:cNvSpPr txBox="1"/>
          <p:nvPr/>
        </p:nvSpPr>
        <p:spPr>
          <a:xfrm>
            <a:off x="1101084" y="4378384"/>
            <a:ext cx="4290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latin typeface="Adobe Garamond Pro" pitchFamily="18" charset="0"/>
              </a:rPr>
              <a:t>Reassembly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90772420-DA75-4404-AF06-30F251856648}"/>
              </a:ext>
            </a:extLst>
          </p:cNvPr>
          <p:cNvSpPr txBox="1"/>
          <p:nvPr/>
        </p:nvSpPr>
        <p:spPr>
          <a:xfrm>
            <a:off x="5594369" y="3178722"/>
            <a:ext cx="2831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Past regrets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3E3270E3-E462-4291-9C5E-75F8D3CC5DD4}"/>
              </a:ext>
            </a:extLst>
          </p:cNvPr>
          <p:cNvSpPr txBox="1"/>
          <p:nvPr/>
        </p:nvSpPr>
        <p:spPr>
          <a:xfrm>
            <a:off x="5078210" y="1268760"/>
            <a:ext cx="2562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300" dirty="0">
                <a:latin typeface="Cinzel" pitchFamily="50" charset="0"/>
              </a:rPr>
              <a:t>BASICS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39109" y="1139194"/>
            <a:ext cx="10313782" cy="4782812"/>
            <a:chOff x="260245" y="1097642"/>
            <a:chExt cx="11512405" cy="5338650"/>
          </a:xfrm>
        </p:grpSpPr>
        <p:pic>
          <p:nvPicPr>
            <p:cNvPr id="3076" name="Picture 4" descr="D:\00_HARDDRIVE\03_STUDIES\03_CGL\02 SUMMER 19\09_NARRATIVE\BrainDrainInteractive\Deliverables\Second Deliverables\Presentation Assets\Images_03 puzz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245" y="1097642"/>
              <a:ext cx="3083040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00_HARDDRIVE\03_STUDIES\03_CGL\02 SUMMER 19\09_NARRATIVE\BrainDrainInteractive\Deliverables\Second Deliverables\Presentation Assets\Images_03 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504" y="2691492"/>
              <a:ext cx="3783038" cy="3482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:\00_HARDDRIVE\03_STUDIES\03_CGL\02 SUMMER 19\09_NARRATIVE\BrainDrainInteractive\Deliverables\Second Deliverables\Presentation Assets\Images_03 3rd pers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8399" y="2877457"/>
              <a:ext cx="3616688" cy="3558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D:\00_HARDDRIVE\03_STUDIES\03_CGL\02 SUMMER 19\09_NARRATIVE\BrainDrainInteractive\Deliverables\Second Deliverables\Presentation Assets\Images_03 PC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035" y="1097642"/>
              <a:ext cx="2919615" cy="380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D:\00_HARDDRIVE\03_STUDIES\03_CGL\02 SUMMER 19\09_NARRATIVE\BrainDrainInteractive\Deliverables\Second Deliverables\Presentation Assets\Images_02 bg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D88DC35B-D009-4AB2-B2B1-23D80368CCF5}"/>
              </a:ext>
            </a:extLst>
          </p:cNvPr>
          <p:cNvSpPr txBox="1"/>
          <p:nvPr/>
        </p:nvSpPr>
        <p:spPr>
          <a:xfrm>
            <a:off x="2482839" y="1530444"/>
            <a:ext cx="2209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dobe Garamond Pro" pitchFamily="18" charset="0"/>
              </a:rPr>
              <a:t>Mid-core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3E3270E3-E462-4291-9C5E-75F8D3CC5DD4}"/>
              </a:ext>
            </a:extLst>
          </p:cNvPr>
          <p:cNvSpPr txBox="1"/>
          <p:nvPr/>
        </p:nvSpPr>
        <p:spPr>
          <a:xfrm>
            <a:off x="2944943" y="5817156"/>
            <a:ext cx="63021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latin typeface="Cinzel" pitchFamily="50" charset="0"/>
              </a:rPr>
              <a:t>TARGET AUDIENCE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77F44EAF-CCF7-4995-AE0C-99B37AA7381E}"/>
              </a:ext>
            </a:extLst>
          </p:cNvPr>
          <p:cNvSpPr txBox="1"/>
          <p:nvPr/>
        </p:nvSpPr>
        <p:spPr>
          <a:xfrm>
            <a:off x="7870114" y="1628053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dobe Garamond Pro" pitchFamily="18" charset="0"/>
              </a:rPr>
              <a:t>25 – 35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xmlns="" id="{A3A58BBA-1D02-49E3-942E-84A8BB0CDF55}"/>
              </a:ext>
            </a:extLst>
          </p:cNvPr>
          <p:cNvSpPr txBox="1"/>
          <p:nvPr/>
        </p:nvSpPr>
        <p:spPr>
          <a:xfrm>
            <a:off x="994650" y="4763244"/>
            <a:ext cx="3330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dobe Garamond Pro" pitchFamily="18" charset="0"/>
              </a:rPr>
              <a:t>Implicit storytelling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C6412FDC-7EB8-4499-9F12-520A287BB216}"/>
              </a:ext>
            </a:extLst>
          </p:cNvPr>
          <p:cNvSpPr txBox="1"/>
          <p:nvPr/>
        </p:nvSpPr>
        <p:spPr>
          <a:xfrm>
            <a:off x="8023639" y="4786014"/>
            <a:ext cx="327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dobe Garamond Pro" pitchFamily="18" charset="0"/>
              </a:rPr>
              <a:t>Mental phenomena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68BBB0E2-9C6B-47EC-A43D-C5DB25074B24}"/>
              </a:ext>
            </a:extLst>
          </p:cNvPr>
          <p:cNvSpPr txBox="1"/>
          <p:nvPr/>
        </p:nvSpPr>
        <p:spPr>
          <a:xfrm>
            <a:off x="8580554" y="3100282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dobe Garamond Pro" pitchFamily="18" charset="0"/>
              </a:rPr>
              <a:t>All genders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1C94CDFA-F4E4-4B64-9F75-74DE6A857EB4}"/>
              </a:ext>
            </a:extLst>
          </p:cNvPr>
          <p:cNvSpPr txBox="1"/>
          <p:nvPr/>
        </p:nvSpPr>
        <p:spPr>
          <a:xfrm>
            <a:off x="994650" y="3255775"/>
            <a:ext cx="3370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dobe Garamond Pro" pitchFamily="18" charset="0"/>
              </a:rPr>
              <a:t>Limited leisure time</a:t>
            </a:r>
          </a:p>
        </p:txBody>
      </p:sp>
      <p:pic>
        <p:nvPicPr>
          <p:cNvPr id="4099" name="Picture 3" descr="D:\00_HARDDRIVE\03_STUDIES\03_CGL\02 SUMMER 19\09_NARRATIVE\BrainDrainInteractive\Deliverables\Second Deliverables\Presentation Assets\Images_04 T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705" y="1448947"/>
            <a:ext cx="3518409" cy="382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5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00_HARDDRIVE\03_STUDIES\03_CGL\02 SUMMER 19\09_NARRATIVE\BrainDrainInteractive\Deliverables\Second Deliverables\Presentation Assets\Images_02 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3E3270E3-E462-4291-9C5E-75F8D3CC5DD4}"/>
              </a:ext>
            </a:extLst>
          </p:cNvPr>
          <p:cNvSpPr txBox="1"/>
          <p:nvPr/>
        </p:nvSpPr>
        <p:spPr>
          <a:xfrm>
            <a:off x="1538150" y="738293"/>
            <a:ext cx="6564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PRODUCTION PLAN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8283" y="1700808"/>
            <a:ext cx="11192062" cy="4553746"/>
            <a:chOff x="370796" y="1577593"/>
            <a:chExt cx="11494896" cy="4676961"/>
          </a:xfrm>
        </p:grpSpPr>
        <p:pic>
          <p:nvPicPr>
            <p:cNvPr id="5123" name="Picture 3" descr="D:\00_HARDDRIVE\03_STUDIES\03_CGL\02 SUMMER 19\09_NARRATIVE\BrainDrainInteractive\Deliverables\Second Deliverables\Presentation Assets\Images_05 Prod Pla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6" y="1577593"/>
              <a:ext cx="11494896" cy="467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xmlns="" id="{68BBB0E2-9C6B-47EC-A43D-C5DB25074B24}"/>
                </a:ext>
              </a:extLst>
            </p:cNvPr>
            <p:cNvSpPr txBox="1"/>
            <p:nvPr/>
          </p:nvSpPr>
          <p:spPr>
            <a:xfrm>
              <a:off x="4986850" y="1920724"/>
              <a:ext cx="25862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dobe Garamond Pro" pitchFamily="18" charset="0"/>
                </a:rPr>
                <a:t>Final concept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xmlns="" id="{0A00BAE3-4C97-44FF-8686-58416008566F}"/>
                </a:ext>
              </a:extLst>
            </p:cNvPr>
            <p:cNvSpPr txBox="1"/>
            <p:nvPr/>
          </p:nvSpPr>
          <p:spPr>
            <a:xfrm>
              <a:off x="4986850" y="3183909"/>
              <a:ext cx="45910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dobe Garamond Pro" pitchFamily="18" charset="0"/>
                </a:rPr>
                <a:t>Vertical slice of first level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xmlns="" id="{A8F87CCC-64D4-4073-AFAA-D014DD9AA252}"/>
                </a:ext>
              </a:extLst>
            </p:cNvPr>
            <p:cNvSpPr txBox="1"/>
            <p:nvPr/>
          </p:nvSpPr>
          <p:spPr>
            <a:xfrm>
              <a:off x="4967999" y="4279832"/>
              <a:ext cx="52102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dobe Garamond Pro" pitchFamily="18" charset="0"/>
                </a:rPr>
                <a:t>Basic versions of other levels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xmlns="" id="{94EC9B49-F5EF-4DB2-9E7B-C71DD4C4CDA1}"/>
                </a:ext>
              </a:extLst>
            </p:cNvPr>
            <p:cNvSpPr txBox="1"/>
            <p:nvPr/>
          </p:nvSpPr>
          <p:spPr>
            <a:xfrm>
              <a:off x="4986850" y="5340326"/>
              <a:ext cx="12561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dobe Garamond Pro" pitchFamily="18" charset="0"/>
                </a:rPr>
                <a:t>Polish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xmlns="" id="{33D284B4-3E1C-47C1-B616-370D4E0CF529}"/>
                </a:ext>
              </a:extLst>
            </p:cNvPr>
            <p:cNvSpPr txBox="1"/>
            <p:nvPr/>
          </p:nvSpPr>
          <p:spPr>
            <a:xfrm>
              <a:off x="1983177" y="1920725"/>
              <a:ext cx="2487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Adobe Garamond Pro" pitchFamily="18" charset="0"/>
                </a:rPr>
                <a:t>June 9, 2019</a:t>
              </a:r>
              <a:endParaRPr lang="en-US" sz="3600" dirty="0">
                <a:solidFill>
                  <a:schemeClr val="bg1"/>
                </a:solidFill>
                <a:latin typeface="Adobe Garamond Pro" pitchFamily="18" charset="0"/>
              </a:endParaRP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xmlns="" id="{67D8702D-58A3-4227-B69B-E40C2FCA0AFD}"/>
                </a:ext>
              </a:extLst>
            </p:cNvPr>
            <p:cNvSpPr txBox="1"/>
            <p:nvPr/>
          </p:nvSpPr>
          <p:spPr>
            <a:xfrm>
              <a:off x="1697843" y="3166489"/>
              <a:ext cx="27184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Adobe Garamond Pro" pitchFamily="18" charset="0"/>
                </a:rPr>
                <a:t>June 23, 2019</a:t>
              </a:r>
              <a:endParaRPr lang="en-US" sz="3600" dirty="0">
                <a:solidFill>
                  <a:schemeClr val="bg1"/>
                </a:solidFill>
                <a:latin typeface="Adobe Garamond Pro" pitchFamily="18" charset="0"/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xmlns="" id="{CB606E22-E1B9-4157-8EEA-29C6E5760061}"/>
                </a:ext>
              </a:extLst>
            </p:cNvPr>
            <p:cNvSpPr txBox="1"/>
            <p:nvPr/>
          </p:nvSpPr>
          <p:spPr>
            <a:xfrm>
              <a:off x="2037679" y="4279833"/>
              <a:ext cx="2378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Adobe Garamond Pro" pitchFamily="18" charset="0"/>
                </a:rPr>
                <a:t>July 7, 2019</a:t>
              </a:r>
              <a:endParaRPr lang="en-US" sz="3600" dirty="0">
                <a:solidFill>
                  <a:schemeClr val="bg1"/>
                </a:solidFill>
                <a:latin typeface="Adobe Garamond Pro" pitchFamily="18" charset="0"/>
              </a:endParaRP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xmlns="" id="{64541B99-EBC3-4C2A-B563-BECFD64FF2DB}"/>
                </a:ext>
              </a:extLst>
            </p:cNvPr>
            <p:cNvSpPr txBox="1"/>
            <p:nvPr/>
          </p:nvSpPr>
          <p:spPr>
            <a:xfrm>
              <a:off x="1538150" y="5302226"/>
              <a:ext cx="2609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Adobe Garamond Pro" pitchFamily="18" charset="0"/>
                </a:rPr>
                <a:t>July 16, 2019</a:t>
              </a:r>
              <a:endParaRPr lang="en-US" sz="3600" dirty="0">
                <a:solidFill>
                  <a:schemeClr val="bg1"/>
                </a:solidFill>
                <a:latin typeface="Adobe Garamond Pro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02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D:\00_HARDDRIVE\03_STUDIES\03_CGL\02 SUMMER 19\09_NARRATIVE\BrainDrainInteractive\Deliverables\Second Deliverables\Presentation Assets\Images_02 bg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F3FFF630-A627-4A05-A5A7-8C219F63B8C4}"/>
              </a:ext>
            </a:extLst>
          </p:cNvPr>
          <p:cNvSpPr txBox="1"/>
          <p:nvPr/>
        </p:nvSpPr>
        <p:spPr>
          <a:xfrm>
            <a:off x="881626" y="5565373"/>
            <a:ext cx="3978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latin typeface="Cinzel" pitchFamily="50" charset="0"/>
              </a:rPr>
              <a:t>STRUCTURE</a:t>
            </a:r>
          </a:p>
        </p:txBody>
      </p:sp>
      <p:pic>
        <p:nvPicPr>
          <p:cNvPr id="6146" name="Picture 2" descr="D:\00_HARDDRIVE\03_STUDIES\03_CGL\02 SUMMER 19\09_NARRATIVE\BrainDrainInteractive\Deliverables\Second Deliverables\Presentation Assets\Images_06 Struc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29" y="266231"/>
            <a:ext cx="6721997" cy="63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spd="slow" advTm="49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4262997" y="534249"/>
            <a:ext cx="366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GAMEPLAY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xmlns="" id="{F102623D-E2A5-432D-A87F-E5551505E8E9}"/>
              </a:ext>
            </a:extLst>
          </p:cNvPr>
          <p:cNvGrpSpPr/>
          <p:nvPr/>
        </p:nvGrpSpPr>
        <p:grpSpPr>
          <a:xfrm>
            <a:off x="2365499" y="3259320"/>
            <a:ext cx="1949160" cy="863934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xmlns="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xmlns="" id="{8BA18FBC-F8FC-446E-9FC0-B4D9939A0246}"/>
                </a:ext>
              </a:extLst>
            </p:cNvPr>
            <p:cNvSpPr txBox="1"/>
            <p:nvPr/>
          </p:nvSpPr>
          <p:spPr>
            <a:xfrm>
              <a:off x="6085405" y="1982989"/>
              <a:ext cx="19369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Adobe Garamond Pro" pitchFamily="18" charset="0"/>
                </a:rPr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xmlns="" id="{BA2B38FC-090F-40F1-B160-93B8880C4D2A}"/>
              </a:ext>
            </a:extLst>
          </p:cNvPr>
          <p:cNvGrpSpPr/>
          <p:nvPr/>
        </p:nvGrpSpPr>
        <p:grpSpPr>
          <a:xfrm>
            <a:off x="5063382" y="1599076"/>
            <a:ext cx="1949160" cy="863934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xmlns="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xmlns="" id="{14AE0CE7-3FE4-4D2F-8433-E38C2F8BFFEB}"/>
                </a:ext>
              </a:extLst>
            </p:cNvPr>
            <p:cNvSpPr txBox="1"/>
            <p:nvPr/>
          </p:nvSpPr>
          <p:spPr>
            <a:xfrm>
              <a:off x="8994772" y="3420026"/>
              <a:ext cx="1506469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dobe Garamond Pro" pitchFamily="18" charset="0"/>
                </a:rPr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xmlns="" id="{103EDA58-BFB6-420E-8B59-C9D3259192A8}"/>
              </a:ext>
            </a:extLst>
          </p:cNvPr>
          <p:cNvGrpSpPr/>
          <p:nvPr/>
        </p:nvGrpSpPr>
        <p:grpSpPr>
          <a:xfrm>
            <a:off x="7556363" y="3259322"/>
            <a:ext cx="2077983" cy="863934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xmlns="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xmlns="" id="{8BAE5C41-313C-49C9-8099-E56AF9BDB750}"/>
                </a:ext>
              </a:extLst>
            </p:cNvPr>
            <p:cNvSpPr txBox="1"/>
            <p:nvPr/>
          </p:nvSpPr>
          <p:spPr>
            <a:xfrm>
              <a:off x="6413544" y="4551605"/>
              <a:ext cx="2028555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dobe Garamond Pro" pitchFamily="18" charset="0"/>
                </a:rPr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xmlns="" id="{60A67827-930C-40FB-AD11-5731C25900BE}"/>
              </a:ext>
            </a:extLst>
          </p:cNvPr>
          <p:cNvGrpSpPr/>
          <p:nvPr/>
        </p:nvGrpSpPr>
        <p:grpSpPr>
          <a:xfrm>
            <a:off x="4928263" y="4691866"/>
            <a:ext cx="2219394" cy="863934"/>
            <a:chOff x="1631337" y="5823370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xmlns="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37" y="5823370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xmlns="" id="{4B78F945-A3EE-4AAE-8FF6-00A35E4F3E30}"/>
                </a:ext>
              </a:extLst>
            </p:cNvPr>
            <p:cNvSpPr txBox="1"/>
            <p:nvPr/>
          </p:nvSpPr>
          <p:spPr>
            <a:xfrm>
              <a:off x="2072671" y="5885905"/>
              <a:ext cx="1046813" cy="83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Adobe Garamond Pro" pitchFamily="18" charset="0"/>
                </a:rPr>
                <a:t>Solve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xmlns="" id="{31945048-E8EA-4ECF-8056-358A2B06AE3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012541" y="2031043"/>
            <a:ext cx="1582814" cy="122827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xmlns="" id="{A0EFC491-10ED-48B2-89B8-D8A4C6CC6D29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7368248" y="3902665"/>
            <a:ext cx="1006517" cy="1447698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xmlns="" id="{D54B04E0-E9E5-4D55-AC67-9676BEFEDB6D}"/>
              </a:ext>
            </a:extLst>
          </p:cNvPr>
          <p:cNvCxnSpPr>
            <a:cxnSpLocks/>
            <a:stCxn id="15" idx="1"/>
            <a:endCxn id="12" idx="2"/>
          </p:cNvCxnSpPr>
          <p:nvPr/>
        </p:nvCxnSpPr>
        <p:spPr>
          <a:xfrm rot="10800000">
            <a:off x="3340080" y="4123254"/>
            <a:ext cx="1588185" cy="1000579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xmlns="" id="{4619EBA2-450F-4C1F-B118-1083EEB99F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09453" y="1790831"/>
            <a:ext cx="1228277" cy="1723302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"/>
    </mc:Choice>
    <mc:Fallback xmlns="">
      <p:transition spd="slow" advTm="64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00_HARDDRIVE\03_STUDIES\03_CGL\02 SUMMER 19\09_NARRATIVE\BrainDrainInteractive\Deliverables\Second Deliverables\Presentation Assets\Images_02 b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8" y="-15056"/>
            <a:ext cx="12184441" cy="68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238D2273-D9F9-4A5F-A9FF-3D47130480FF}"/>
              </a:ext>
            </a:extLst>
          </p:cNvPr>
          <p:cNvSpPr txBox="1"/>
          <p:nvPr/>
        </p:nvSpPr>
        <p:spPr>
          <a:xfrm>
            <a:off x="1660217" y="392745"/>
            <a:ext cx="3216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ABILITIES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F6F4C03B-D74E-44FB-8580-32F063422E49}"/>
              </a:ext>
            </a:extLst>
          </p:cNvPr>
          <p:cNvSpPr txBox="1"/>
          <p:nvPr/>
        </p:nvSpPr>
        <p:spPr>
          <a:xfrm>
            <a:off x="4117374" y="5242679"/>
            <a:ext cx="1750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Wall run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63614E47-D680-4C9E-A705-6B4FA841289F}"/>
              </a:ext>
            </a:extLst>
          </p:cNvPr>
          <p:cNvSpPr txBox="1"/>
          <p:nvPr/>
        </p:nvSpPr>
        <p:spPr>
          <a:xfrm>
            <a:off x="6873622" y="5242679"/>
            <a:ext cx="2390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itchFamily="18" charset="0"/>
              </a:rPr>
              <a:t>Push objects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86EF3A63-8E58-4A53-A281-57469FC8E1BB}"/>
              </a:ext>
            </a:extLst>
          </p:cNvPr>
          <p:cNvSpPr txBox="1"/>
          <p:nvPr/>
        </p:nvSpPr>
        <p:spPr>
          <a:xfrm>
            <a:off x="10193631" y="5242679"/>
            <a:ext cx="1219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dobe Garamond Pro" pitchFamily="18" charset="0"/>
              </a:rPr>
              <a:t>Hook</a:t>
            </a:r>
          </a:p>
        </p:txBody>
      </p:sp>
      <p:pic>
        <p:nvPicPr>
          <p:cNvPr id="7" name="Grafik 6" descr="Ein Bild, das Person, Frau, Kleidung enthält.&#10;&#10;Automatisch generierte Beschreibung">
            <a:extLst>
              <a:ext uri="{FF2B5EF4-FFF2-40B4-BE49-F238E27FC236}">
                <a16:creationId xmlns:a16="http://schemas.microsoft.com/office/drawing/2014/main" xmlns="" id="{C07CEA1D-2E58-43CC-AB9F-C6CDAF97B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74" y="924540"/>
            <a:ext cx="1936620" cy="4318139"/>
          </a:xfrm>
          <a:prstGeom prst="rect">
            <a:avLst/>
          </a:prstGeom>
        </p:spPr>
      </p:pic>
      <p:pic>
        <p:nvPicPr>
          <p:cNvPr id="14" name="Grafik 13" descr="Ein Bild, das Transport enthält.&#10;&#10;Automatisch generierte Beschreibung">
            <a:extLst>
              <a:ext uri="{FF2B5EF4-FFF2-40B4-BE49-F238E27FC236}">
                <a16:creationId xmlns:a16="http://schemas.microsoft.com/office/drawing/2014/main" xmlns="" id="{063A4024-FADF-4811-A12C-57C7C24C7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418" y="1349829"/>
            <a:ext cx="2926403" cy="3722060"/>
          </a:xfrm>
          <a:prstGeom prst="rect">
            <a:avLst/>
          </a:prstGeom>
        </p:spPr>
      </p:pic>
      <p:pic>
        <p:nvPicPr>
          <p:cNvPr id="16" name="Grafik 15" descr="Ein Bild, das Kleidung enthält.&#10;&#10;Automatisch generierte Beschreibung">
            <a:extLst>
              <a:ext uri="{FF2B5EF4-FFF2-40B4-BE49-F238E27FC236}">
                <a16:creationId xmlns:a16="http://schemas.microsoft.com/office/drawing/2014/main" xmlns="" id="{5359B807-A542-41D7-A8A5-F43F74AC5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231" y="1853928"/>
            <a:ext cx="2366857" cy="280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D:\00_HARDDRIVE\03_STUDIES\03_CGL\02 SUMMER 19\09_NARRATIVE\BrainDrainInteractive\Deliverables\Second Deliverables\Presentation Assets\Images_02 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2268D5E5-666A-430F-8850-2C885F63E51F}"/>
              </a:ext>
            </a:extLst>
          </p:cNvPr>
          <p:cNvSpPr txBox="1"/>
          <p:nvPr/>
        </p:nvSpPr>
        <p:spPr>
          <a:xfrm>
            <a:off x="4140208" y="1197389"/>
            <a:ext cx="391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Cinzel" pitchFamily="50" charset="0"/>
              </a:rPr>
              <a:t>NARRATIVE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68245" y="939006"/>
            <a:ext cx="10255509" cy="4979988"/>
            <a:chOff x="369578" y="1100531"/>
            <a:chExt cx="11441421" cy="5555857"/>
          </a:xfrm>
        </p:grpSpPr>
        <p:pic>
          <p:nvPicPr>
            <p:cNvPr id="9218" name="Picture 2" descr="D:\00_HARDDRIVE\03_STUDIES\03_CGL\02 SUMMER 19\09_NARRATIVE\BrainDrainInteractive\Deliverables\Second Deliverables\Presentation Assets\Images_07 no tex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8" y="1409700"/>
              <a:ext cx="3059422" cy="378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D:\00_HARDDRIVE\03_STUDIES\03_CGL\02 SUMMER 19\09_NARRATIVE\BrainDrainInteractive\Deliverables\Second Deliverables\Presentation Assets\Images_07 env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075874"/>
              <a:ext cx="3848100" cy="3542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D:\00_HARDDRIVE\03_STUDIES\03_CGL\02 SUMMER 19\09_NARRATIVE\BrainDrainInteractive\Deliverables\Second Deliverables\Presentation Assets\Images_07 3 book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250" y="3168648"/>
              <a:ext cx="3544437" cy="348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Picture 5" descr="D:\00_HARDDRIVE\03_STUDIES\03_CGL\02 SUMMER 19\09_NARRATIVE\BrainDrainInteractive\Deliverables\Second Deliverables\Presentation Assets\Images_07 shard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5388" y="1100531"/>
              <a:ext cx="2995611" cy="390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1439</Words>
  <Application>Microsoft Office PowerPoint</Application>
  <PresentationFormat>Custom</PresentationFormat>
  <Paragraphs>178</Paragraphs>
  <Slides>19</Slides>
  <Notes>19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Windows User</cp:lastModifiedBy>
  <cp:revision>134</cp:revision>
  <dcterms:created xsi:type="dcterms:W3CDTF">2019-06-05T13:05:48Z</dcterms:created>
  <dcterms:modified xsi:type="dcterms:W3CDTF">2019-06-23T20:13:04Z</dcterms:modified>
</cp:coreProperties>
</file>